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303" r:id="rId6"/>
    <p:sldId id="296" r:id="rId7"/>
    <p:sldId id="319" r:id="rId8"/>
    <p:sldId id="316" r:id="rId9"/>
    <p:sldId id="324" r:id="rId10"/>
    <p:sldId id="321" r:id="rId11"/>
    <p:sldId id="301" r:id="rId12"/>
    <p:sldId id="299" r:id="rId13"/>
    <p:sldId id="322" r:id="rId14"/>
    <p:sldId id="313" r:id="rId15"/>
    <p:sldId id="345" r:id="rId16"/>
    <p:sldId id="323" r:id="rId17"/>
    <p:sldId id="346" r:id="rId18"/>
    <p:sldId id="344" r:id="rId19"/>
    <p:sldId id="336" r:id="rId20"/>
    <p:sldId id="334" r:id="rId21"/>
    <p:sldId id="335" r:id="rId22"/>
    <p:sldId id="337" r:id="rId23"/>
    <p:sldId id="338" r:id="rId24"/>
    <p:sldId id="339" r:id="rId25"/>
    <p:sldId id="340" r:id="rId26"/>
    <p:sldId id="341" r:id="rId27"/>
    <p:sldId id="342" r:id="rId28"/>
    <p:sldId id="325" r:id="rId2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84389A"/>
    <a:srgbClr val="FF3300"/>
    <a:srgbClr val="2B2BAB"/>
    <a:srgbClr val="3333CC"/>
    <a:srgbClr val="0066FF"/>
    <a:srgbClr val="6666FF"/>
    <a:srgbClr val="66CCFF"/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42" autoAdjust="0"/>
    <p:restoredTop sz="95446" autoAdjust="0"/>
  </p:normalViewPr>
  <p:slideViewPr>
    <p:cSldViewPr>
      <p:cViewPr>
        <p:scale>
          <a:sx n="100" d="100"/>
          <a:sy n="100" d="100"/>
        </p:scale>
        <p:origin x="4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25379-A56A-4D99-A94E-8846EFF84EB6}" type="datetimeFigureOut">
              <a:rPr lang="nl-NL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9DC982-273D-45B5-B5D6-E7E49F724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2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20" y="1926801"/>
            <a:ext cx="8030628" cy="854127"/>
          </a:xfrm>
        </p:spPr>
        <p:txBody>
          <a:bodyPr/>
          <a:lstStyle>
            <a:lvl1pPr algn="l">
              <a:defRPr sz="3200" b="1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58" y="2780928"/>
            <a:ext cx="8026390" cy="936104"/>
          </a:xfrm>
        </p:spPr>
        <p:txBody>
          <a:bodyPr/>
          <a:lstStyle>
            <a:lvl1pPr marL="0" indent="0" algn="l">
              <a:buNone/>
              <a:defRPr sz="220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E31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FC9AB-CF07-4F75-99C8-271C1193F4BD}" type="datetime1">
              <a:rPr lang="nl-NL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1592-BC3E-4F41-A81D-00790200DD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 sz="3600" b="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8280000" cy="39890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0" spc="-15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73896"/>
                </a:solidFill>
              </a:defRPr>
            </a:lvl2pPr>
            <a:lvl3pPr>
              <a:defRPr sz="2000">
                <a:solidFill>
                  <a:srgbClr val="273896"/>
                </a:solidFill>
              </a:defRPr>
            </a:lvl3pPr>
            <a:lvl4pPr>
              <a:defRPr sz="1800">
                <a:solidFill>
                  <a:srgbClr val="273896"/>
                </a:solidFill>
              </a:defRPr>
            </a:lvl4pPr>
            <a:lvl5pPr>
              <a:defRPr sz="1800">
                <a:solidFill>
                  <a:srgbClr val="2738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0D96A5-EBE2-40C8-ABDA-D465A1FDD154}" type="datetime1">
              <a:rPr lang="nl-NL"/>
              <a:pPr>
                <a:defRPr/>
              </a:pPr>
              <a:t>18-9-2014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A9C6536-A964-457E-850A-E738487F83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0000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63B5F3A-BD61-48C2-A257-A3C7132605D7}" type="datetime1">
              <a:rPr lang="nl-NL"/>
              <a:pPr>
                <a:defRPr/>
              </a:pPr>
              <a:t>18-9-2014</a:t>
            </a:fld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92F132D-FE34-4323-B22C-8C64B7FCE4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C118-484F-477E-AD1E-66E036AAE83B}" type="datetime1">
              <a:rPr lang="nl-NL"/>
              <a:pPr>
                <a:defRPr/>
              </a:pPr>
              <a:t>18-9-2014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20AD-65EF-461E-9DA0-8419836455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met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2214000"/>
            <a:ext cx="7920880" cy="749883"/>
          </a:xfrm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0827" y="3168000"/>
            <a:ext cx="7921625" cy="288032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nl-NL" sz="2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zonder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3B27D-47BD-4402-96BB-9EEEC12292EE}" type="datetime1">
              <a:rPr lang="nl-NL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0B63-745D-4888-81EB-D1A727F6E2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AFE2005-A2F0-4A07-8FF9-BF1AC781594D}" type="datetime1">
              <a:rPr lang="nl-NL"/>
              <a:pPr>
                <a:defRPr/>
              </a:pPr>
              <a:t>18-9-2014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6356350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6356350"/>
            <a:ext cx="80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49913C8-7FC8-4AE1-A24B-C2371D63C99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3" r:id="rId5"/>
    <p:sldLayoutId id="2147483818" r:id="rId6"/>
    <p:sldLayoutId id="2147483819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kiwijs.nl/zoekopdracht/33902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kn.nu/imsc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Wikiwijs </a:t>
            </a:r>
            <a:r>
              <a:rPr lang="en-US" sz="2400" dirty="0" err="1" smtClean="0"/>
              <a:t>Maken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materiaal</a:t>
            </a:r>
            <a:r>
              <a:rPr lang="en-US" sz="2400" dirty="0" smtClean="0"/>
              <a:t> in ELO’s</a:t>
            </a:r>
            <a:endParaRPr lang="nl-N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Pieter Bruring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Afgelopen zomer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Bulk import VO-Content materiaal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lvl="1"/>
            <a:r>
              <a:rPr lang="en-US" sz="2000" dirty="0" smtClean="0"/>
              <a:t>VO-Content </a:t>
            </a:r>
            <a:r>
              <a:rPr lang="en-US" sz="2000" dirty="0" err="1" smtClean="0"/>
              <a:t>leverde</a:t>
            </a:r>
            <a:r>
              <a:rPr lang="en-US" sz="2000" dirty="0" smtClean="0"/>
              <a:t> </a:t>
            </a:r>
            <a:r>
              <a:rPr lang="en-US" sz="2000" dirty="0" err="1" smtClean="0"/>
              <a:t>bron</a:t>
            </a:r>
            <a:r>
              <a:rPr lang="en-US" sz="2000" dirty="0" smtClean="0"/>
              <a:t> </a:t>
            </a:r>
            <a:r>
              <a:rPr lang="en-US" sz="2000" dirty="0" err="1" smtClean="0"/>
              <a:t>bestanden</a:t>
            </a:r>
            <a:r>
              <a:rPr lang="en-US" sz="2000" dirty="0" smtClean="0"/>
              <a:t> </a:t>
            </a:r>
            <a:r>
              <a:rPr lang="en-US" sz="2000" dirty="0" smtClean="0"/>
              <a:t>van open </a:t>
            </a:r>
            <a:r>
              <a:rPr lang="en-US" sz="2000" dirty="0" smtClean="0"/>
              <a:t>lessen: NE, EN, DU, AK (</a:t>
            </a:r>
            <a:r>
              <a:rPr lang="en-US" sz="2000" dirty="0" err="1" smtClean="0"/>
              <a:t>onderbouw</a:t>
            </a:r>
            <a:r>
              <a:rPr lang="en-US" sz="2000" dirty="0" smtClean="0"/>
              <a:t> </a:t>
            </a:r>
            <a:r>
              <a:rPr lang="en-US" sz="2000" dirty="0" smtClean="0"/>
              <a:t>VO)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Wikiwijs </a:t>
            </a:r>
            <a:r>
              <a:rPr lang="en-US" sz="2000" dirty="0" err="1" smtClean="0"/>
              <a:t>Maken</a:t>
            </a:r>
            <a:r>
              <a:rPr lang="en-US" sz="2000" dirty="0" smtClean="0"/>
              <a:t> </a:t>
            </a:r>
            <a:r>
              <a:rPr lang="en-US" sz="2000" dirty="0" err="1" smtClean="0"/>
              <a:t>importeerde</a:t>
            </a:r>
            <a:r>
              <a:rPr lang="en-US" sz="2000" dirty="0" smtClean="0"/>
              <a:t>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smtClean="0"/>
              <a:t>300 </a:t>
            </a:r>
            <a:r>
              <a:rPr lang="en-US" sz="2000" dirty="0" err="1" smtClean="0"/>
              <a:t>arrangementen</a:t>
            </a:r>
            <a:endParaRPr lang="en-US" sz="2000" dirty="0" smtClean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2"/>
            <a:endParaRPr lang="en-US" sz="1600" dirty="0" smtClean="0"/>
          </a:p>
          <a:p>
            <a:pPr lvl="2"/>
            <a:endParaRPr lang="en-US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81839"/>
            <a:ext cx="3689258" cy="902833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6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VO-Content </a:t>
            </a:r>
            <a:r>
              <a:rPr lang="en-US" sz="3200" dirty="0" err="1" smtClean="0"/>
              <a:t>materiaal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Thema: Personalien KGT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12916" r="4315" b="18612"/>
          <a:stretch/>
        </p:blipFill>
        <p:spPr>
          <a:xfrm>
            <a:off x="179511" y="2320810"/>
            <a:ext cx="3942313" cy="2402424"/>
          </a:xfrm>
          <a:prstGeom prst="rect">
            <a:avLst/>
          </a:prstGeom>
        </p:spPr>
      </p:pic>
      <p:pic>
        <p:nvPicPr>
          <p:cNvPr id="8" name="Afbeelding 7" descr="Thema: Personalien B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12361" r="6350" b="3700"/>
          <a:stretch/>
        </p:blipFill>
        <p:spPr>
          <a:xfrm>
            <a:off x="4283968" y="2328797"/>
            <a:ext cx="4512197" cy="3404459"/>
          </a:xfrm>
          <a:prstGeom prst="rect">
            <a:avLst/>
          </a:prstGeom>
        </p:spPr>
      </p:pic>
      <p:pic>
        <p:nvPicPr>
          <p:cNvPr id="9" name="Afbeelding 8" descr="studioVO.nl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4340" r="77592" b="76110"/>
          <a:stretch/>
        </p:blipFill>
        <p:spPr>
          <a:xfrm>
            <a:off x="251520" y="1440389"/>
            <a:ext cx="1291580" cy="5415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84" y="1488739"/>
            <a:ext cx="6651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IJL-RECHTS 10"/>
          <p:cNvSpPr/>
          <p:nvPr/>
        </p:nvSpPr>
        <p:spPr>
          <a:xfrm>
            <a:off x="4131485" y="1484784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5" y="1473320"/>
            <a:ext cx="2078349" cy="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Ontwikkelingen</a:t>
            </a:r>
            <a:r>
              <a:rPr lang="en-US" sz="3200" dirty="0" smtClean="0"/>
              <a:t> ELO’s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lvl="1"/>
            <a:r>
              <a:rPr lang="en-US" sz="2000" dirty="0" smtClean="0"/>
              <a:t>ELO’s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</a:t>
            </a:r>
            <a:r>
              <a:rPr lang="en-US" sz="2000" dirty="0" err="1" smtClean="0"/>
              <a:t>behoefte</a:t>
            </a:r>
            <a:r>
              <a:rPr lang="en-US" sz="2000" dirty="0" smtClean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 smtClean="0"/>
              <a:t>lesmateriaal</a:t>
            </a:r>
            <a:r>
              <a:rPr lang="en-US" sz="2000" dirty="0" smtClean="0"/>
              <a:t> met: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2"/>
            <a:r>
              <a:rPr lang="en-US" sz="1600" dirty="0" err="1" smtClean="0"/>
              <a:t>Interactiviteit</a:t>
            </a:r>
            <a:r>
              <a:rPr lang="en-US" sz="1600" dirty="0" smtClean="0"/>
              <a:t>: </a:t>
            </a:r>
            <a:r>
              <a:rPr lang="en-US" sz="1600" dirty="0" err="1" smtClean="0"/>
              <a:t>toetsen</a:t>
            </a:r>
            <a:r>
              <a:rPr lang="en-US" sz="1600" dirty="0" smtClean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 smtClean="0"/>
              <a:t>oefeningen</a:t>
            </a:r>
            <a:endParaRPr lang="en-US" sz="1600" dirty="0"/>
          </a:p>
          <a:p>
            <a:pPr lvl="2"/>
            <a:r>
              <a:rPr lang="en-US" sz="1600" dirty="0" err="1" smtClean="0"/>
              <a:t>Adaptiviteit</a:t>
            </a:r>
            <a:r>
              <a:rPr lang="en-US" sz="1600" dirty="0" smtClean="0"/>
              <a:t>: op </a:t>
            </a:r>
            <a:r>
              <a:rPr lang="en-US" sz="1600" dirty="0"/>
              <a:t>basis van </a:t>
            </a:r>
            <a:r>
              <a:rPr lang="en-US" sz="1600" dirty="0" smtClean="0"/>
              <a:t>metadata</a:t>
            </a:r>
            <a:endParaRPr lang="en-US" sz="1600" dirty="0" smtClean="0"/>
          </a:p>
          <a:p>
            <a:pPr lvl="2"/>
            <a:endParaRPr lang="en-US" sz="1600" dirty="0"/>
          </a:p>
          <a:p>
            <a:pPr lvl="1"/>
            <a:r>
              <a:rPr lang="en-US" sz="2000" dirty="0" smtClean="0"/>
              <a:t>ELO’s </a:t>
            </a:r>
            <a:r>
              <a:rPr lang="en-US" sz="2000" dirty="0" err="1" smtClean="0"/>
              <a:t>ontwikkelenden</a:t>
            </a:r>
            <a:r>
              <a:rPr lang="en-US" sz="2000" dirty="0" smtClean="0"/>
              <a:t> importers: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r>
              <a:rPr lang="en-US" sz="1600" dirty="0" err="1" smtClean="0"/>
              <a:t>ItsLearning</a:t>
            </a:r>
            <a:r>
              <a:rPr lang="en-US" sz="1600" dirty="0"/>
              <a:t> </a:t>
            </a:r>
            <a:endParaRPr lang="en-US" sz="1600" dirty="0" smtClean="0"/>
          </a:p>
          <a:p>
            <a:pPr lvl="2"/>
            <a:r>
              <a:rPr lang="en-US" sz="1600" dirty="0" err="1" smtClean="0"/>
              <a:t>PulseOn</a:t>
            </a:r>
            <a:endParaRPr lang="en-US" sz="1600" dirty="0" smtClean="0"/>
          </a:p>
          <a:p>
            <a:pPr lvl="2"/>
            <a:r>
              <a:rPr lang="en-US" sz="1600" dirty="0" err="1" smtClean="0"/>
              <a:t>Learnbeat</a:t>
            </a:r>
            <a:r>
              <a:rPr lang="en-US" sz="1600" dirty="0" smtClean="0"/>
              <a:t> (</a:t>
            </a:r>
            <a:r>
              <a:rPr lang="en-US" sz="1600" dirty="0" err="1" smtClean="0"/>
              <a:t>Dedact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err="1" smtClean="0"/>
              <a:t>Meerdere</a:t>
            </a:r>
            <a:r>
              <a:rPr lang="en-US" sz="1600" dirty="0" smtClean="0"/>
              <a:t> </a:t>
            </a:r>
            <a:r>
              <a:rPr lang="en-US" sz="1600" dirty="0" err="1" smtClean="0"/>
              <a:t>volgen</a:t>
            </a:r>
            <a:endParaRPr lang="en-US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5" y="4067143"/>
            <a:ext cx="337219" cy="33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89" y="4392931"/>
            <a:ext cx="325413" cy="3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Nieuwe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ontwikkeling</a:t>
            </a:r>
            <a:r>
              <a:rPr lang="en-US" sz="3200" dirty="0" smtClean="0">
                <a:solidFill>
                  <a:schemeClr val="bg1"/>
                </a:solidFill>
              </a:rPr>
              <a:t>: E-</a:t>
            </a:r>
            <a:r>
              <a:rPr lang="en-US" sz="3200" dirty="0" err="1" smtClean="0">
                <a:solidFill>
                  <a:schemeClr val="bg1"/>
                </a:solidFill>
              </a:rPr>
              <a:t>Klassen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E-</a:t>
            </a:r>
            <a:r>
              <a:rPr lang="en-US" sz="3200" dirty="0" err="1" smtClean="0"/>
              <a:t>Klassen</a:t>
            </a:r>
            <a:r>
              <a:rPr lang="en-US" sz="3200" dirty="0" smtClean="0"/>
              <a:t> (</a:t>
            </a:r>
            <a:r>
              <a:rPr lang="en-US" sz="3200" dirty="0" err="1" smtClean="0"/>
              <a:t>ItsAcademy</a:t>
            </a:r>
            <a:r>
              <a:rPr lang="en-US" sz="3200" dirty="0" smtClean="0"/>
              <a:t>)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Meten aan melkwegstelsel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11111" r="2266"/>
          <a:stretch/>
        </p:blipFill>
        <p:spPr>
          <a:xfrm>
            <a:off x="1331640" y="1268760"/>
            <a:ext cx="6516725" cy="50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Resultaat in </a:t>
            </a:r>
            <a:r>
              <a:rPr lang="nl-NL" sz="3200" dirty="0" err="1" smtClean="0">
                <a:solidFill>
                  <a:schemeClr val="bg1"/>
                </a:solidFill>
              </a:rPr>
              <a:t>ItsLearning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ItsLearning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pic>
        <p:nvPicPr>
          <p:cNvPr id="8" name="Afbeelding 7"/>
          <p:cNvPicPr/>
          <p:nvPr/>
        </p:nvPicPr>
        <p:blipFill rotWithShape="1">
          <a:blip r:embed="rId2"/>
          <a:srcRect b="5778"/>
          <a:stretch/>
        </p:blipFill>
        <p:spPr>
          <a:xfrm>
            <a:off x="1763688" y="1282061"/>
            <a:ext cx="5112608" cy="4659520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83879" y="1681758"/>
            <a:ext cx="7252617" cy="4179529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25031" r="8920" b="19970"/>
          <a:stretch/>
        </p:blipFill>
        <p:spPr bwMode="auto">
          <a:xfrm>
            <a:off x="467543" y="260648"/>
            <a:ext cx="2723211" cy="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ItsLearning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6264"/>
            <a:ext cx="4524375" cy="177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121072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Docent </a:t>
            </a:r>
            <a:r>
              <a:rPr lang="en-US" dirty="0" err="1" smtClean="0"/>
              <a:t>kan</a:t>
            </a:r>
            <a:r>
              <a:rPr lang="en-US" dirty="0" smtClean="0"/>
              <a:t> content </a:t>
            </a:r>
            <a:r>
              <a:rPr lang="en-US" dirty="0" err="1" smtClean="0"/>
              <a:t>arrangeren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wens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761037" cy="3767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25031" r="8920" b="19970"/>
          <a:stretch/>
        </p:blipFill>
        <p:spPr bwMode="auto">
          <a:xfrm>
            <a:off x="467543" y="260648"/>
            <a:ext cx="2723211" cy="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9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Resultaat in </a:t>
            </a:r>
            <a:r>
              <a:rPr lang="nl-NL" sz="3200" dirty="0" err="1" smtClean="0">
                <a:solidFill>
                  <a:schemeClr val="bg1"/>
                </a:solidFill>
              </a:rPr>
              <a:t>PulseOn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</a:t>
            </a:r>
            <a:r>
              <a:rPr lang="nl-NL" sz="3200" dirty="0" err="1" smtClean="0"/>
              <a:t>Wikiwijs</a:t>
            </a:r>
            <a:r>
              <a:rPr lang="nl-NL" sz="3200" dirty="0" smtClean="0"/>
              <a:t> Maken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221247"/>
          </a:xfrm>
        </p:spPr>
        <p:txBody>
          <a:bodyPr/>
          <a:lstStyle/>
          <a:p>
            <a:endParaRPr lang="nl-NL" sz="2000" dirty="0" smtClean="0"/>
          </a:p>
          <a:p>
            <a:r>
              <a:rPr lang="en-US" sz="2000" dirty="0" smtClean="0"/>
              <a:t>Tool </a:t>
            </a:r>
            <a:r>
              <a:rPr lang="en-US" sz="2000" dirty="0" err="1" smtClean="0"/>
              <a:t>voor</a:t>
            </a:r>
            <a:r>
              <a:rPr lang="en-US" sz="2000" dirty="0" smtClean="0"/>
              <a:t> het </a:t>
            </a:r>
            <a:r>
              <a:rPr lang="en-US" sz="2000" dirty="0" err="1" smtClean="0"/>
              <a:t>maken</a:t>
            </a:r>
            <a:r>
              <a:rPr lang="en-US" sz="2000" dirty="0" smtClean="0"/>
              <a:t> van online open &amp; gratis </a:t>
            </a:r>
            <a:r>
              <a:rPr lang="en-US" sz="2000" dirty="0" err="1" smtClean="0"/>
              <a:t>lesmateriaal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Arrangementen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‘</a:t>
            </a:r>
            <a:r>
              <a:rPr lang="en-US" sz="2000" dirty="0" err="1" smtClean="0"/>
              <a:t>remixbaar</a:t>
            </a:r>
            <a:r>
              <a:rPr lang="en-US" sz="2000" dirty="0" smtClean="0"/>
              <a:t>’:              /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Schooljaar</a:t>
            </a:r>
            <a:r>
              <a:rPr lang="en-US" sz="2000" dirty="0" smtClean="0"/>
              <a:t> 2013/2014: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5000</a:t>
            </a:r>
            <a:r>
              <a:rPr lang="en-US" sz="2000" dirty="0" smtClean="0"/>
              <a:t>+ </a:t>
            </a:r>
            <a:r>
              <a:rPr lang="en-US" sz="2000" dirty="0" err="1" smtClean="0"/>
              <a:t>verschillende</a:t>
            </a:r>
            <a:r>
              <a:rPr lang="en-US" sz="2000" dirty="0" smtClean="0"/>
              <a:t> </a:t>
            </a:r>
            <a:r>
              <a:rPr lang="en-US" sz="2000" dirty="0" err="1" smtClean="0"/>
              <a:t>arrangementen</a:t>
            </a:r>
            <a:r>
              <a:rPr lang="en-US" sz="2000" dirty="0" smtClean="0"/>
              <a:t> </a:t>
            </a:r>
            <a:r>
              <a:rPr lang="en-US" sz="2000" dirty="0" err="1" smtClean="0"/>
              <a:t>gepubliceerd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bezocht</a:t>
            </a:r>
            <a:r>
              <a:rPr lang="en-US" sz="2000" dirty="0" smtClean="0"/>
              <a:t> (</a:t>
            </a:r>
            <a:r>
              <a:rPr lang="en-US" sz="2000" dirty="0" err="1" smtClean="0"/>
              <a:t>totaal</a:t>
            </a:r>
            <a:r>
              <a:rPr lang="en-US" sz="2000" dirty="0" smtClean="0"/>
              <a:t>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VO-Content 140 </a:t>
            </a:r>
            <a:r>
              <a:rPr lang="en-US" sz="2000" dirty="0" err="1" smtClean="0">
                <a:hlinkClick r:id="rId2"/>
              </a:rPr>
              <a:t>stuks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samen</a:t>
            </a:r>
            <a:r>
              <a:rPr lang="en-US" sz="2000" dirty="0" smtClean="0"/>
              <a:t> </a:t>
            </a:r>
            <a:r>
              <a:rPr lang="en-US" sz="2000" b="1" dirty="0" smtClean="0"/>
              <a:t>1,1 </a:t>
            </a:r>
            <a:r>
              <a:rPr lang="en-US" sz="2000" b="1" dirty="0" err="1" smtClean="0"/>
              <a:t>miljoen</a:t>
            </a:r>
            <a:r>
              <a:rPr lang="en-US" sz="2000" dirty="0" smtClean="0"/>
              <a:t> </a:t>
            </a:r>
            <a:r>
              <a:rPr lang="en-US" sz="2000" dirty="0" err="1" smtClean="0"/>
              <a:t>bezoeken</a:t>
            </a:r>
            <a:r>
              <a:rPr lang="en-US" sz="2000" dirty="0" smtClean="0"/>
              <a:t> </a:t>
            </a:r>
            <a:r>
              <a:rPr lang="en-US" sz="2000" dirty="0" err="1" smtClean="0"/>
              <a:t>waard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pPr marL="0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46" y="2589872"/>
            <a:ext cx="984206" cy="3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26" y="2589872"/>
            <a:ext cx="1014611" cy="3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4" y="1241182"/>
            <a:ext cx="8629079" cy="48906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PulseOn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757"/>
            <a:ext cx="3240360" cy="7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2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6010"/>
            <a:ext cx="8641080" cy="49206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PulseOn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757"/>
            <a:ext cx="3240360" cy="7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0394"/>
            <a:ext cx="8641080" cy="49266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PulseOn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757"/>
            <a:ext cx="3240360" cy="7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96752"/>
            <a:ext cx="8635079" cy="49206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PulseOn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757"/>
            <a:ext cx="3240360" cy="7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PulseOn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8169"/>
            <a:ext cx="4860032" cy="27641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58" y="2802260"/>
            <a:ext cx="4774378" cy="271874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757"/>
            <a:ext cx="3240360" cy="7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Vragen</a:t>
            </a:r>
            <a:r>
              <a:rPr lang="en-US" sz="3200" dirty="0" smtClean="0"/>
              <a:t>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 smtClean="0"/>
              <a:t>Aansluit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err="1" smtClean="0"/>
              <a:t>nformatie</a:t>
            </a:r>
            <a:r>
              <a:rPr lang="en-US" sz="2000" dirty="0" smtClean="0"/>
              <a:t> </a:t>
            </a:r>
            <a:r>
              <a:rPr lang="en-US" sz="2000" dirty="0" err="1" smtClean="0"/>
              <a:t>pakket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 action="ppaction://hlinkfile"/>
              </a:rPr>
              <a:t>kn.nu/</a:t>
            </a:r>
            <a:r>
              <a:rPr lang="en-US" sz="2000" dirty="0" err="1" smtClean="0">
                <a:hlinkClick r:id="rId2" action="ppaction://hlinkfile"/>
              </a:rPr>
              <a:t>imscp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1600" dirty="0" smtClean="0"/>
              <a:t>Developer </a:t>
            </a:r>
            <a:r>
              <a:rPr lang="en-US" sz="1600" dirty="0" err="1" smtClean="0"/>
              <a:t>informatie</a:t>
            </a:r>
            <a:r>
              <a:rPr lang="en-US" sz="1600" dirty="0" smtClean="0"/>
              <a:t> </a:t>
            </a:r>
            <a:r>
              <a:rPr lang="en-US" sz="1600" dirty="0" err="1" smtClean="0"/>
              <a:t>voor</a:t>
            </a:r>
            <a:r>
              <a:rPr lang="en-US" sz="1600" dirty="0" smtClean="0"/>
              <a:t> </a:t>
            </a:r>
            <a:r>
              <a:rPr lang="en-US" sz="1600" dirty="0" err="1" smtClean="0"/>
              <a:t>implementatie</a:t>
            </a:r>
            <a:r>
              <a:rPr lang="en-US" sz="1600" dirty="0" smtClean="0"/>
              <a:t> van: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IMSCP</a:t>
            </a:r>
          </a:p>
          <a:p>
            <a:pPr lvl="2"/>
            <a:r>
              <a:rPr lang="en-US" sz="1200" dirty="0" smtClean="0"/>
              <a:t>Metadata </a:t>
            </a:r>
            <a:r>
              <a:rPr lang="en-US" sz="1200" dirty="0" err="1" smtClean="0"/>
              <a:t>aan</a:t>
            </a:r>
            <a:r>
              <a:rPr lang="en-US" sz="1200" dirty="0" smtClean="0"/>
              <a:t> de hand van </a:t>
            </a:r>
            <a:r>
              <a:rPr lang="en-US" sz="1200" dirty="0" err="1" smtClean="0"/>
              <a:t>Onderwijs</a:t>
            </a:r>
            <a:r>
              <a:rPr lang="en-US" sz="1200" dirty="0" smtClean="0"/>
              <a:t> </a:t>
            </a:r>
            <a:r>
              <a:rPr lang="en-US" sz="1200" dirty="0" err="1" smtClean="0"/>
              <a:t>Begrippen</a:t>
            </a:r>
            <a:r>
              <a:rPr lang="en-US" sz="1200" dirty="0" smtClean="0"/>
              <a:t> Kader</a:t>
            </a:r>
          </a:p>
          <a:p>
            <a:pPr lvl="1"/>
            <a:r>
              <a:rPr lang="en-US" sz="1600" dirty="0" smtClean="0"/>
              <a:t>QTI</a:t>
            </a:r>
          </a:p>
          <a:p>
            <a:pPr lvl="1"/>
            <a:endParaRPr lang="en-US" sz="1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10" name="Rechthoek 9"/>
          <p:cNvSpPr/>
          <p:nvPr/>
        </p:nvSpPr>
        <p:spPr>
          <a:xfrm>
            <a:off x="8316416" y="5733256"/>
            <a:ext cx="360040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Maken &amp; remixen</a:t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</a:rPr>
              <a:t>(van leermateriaal in </a:t>
            </a:r>
            <a:r>
              <a:rPr lang="nl-NL" sz="3200" dirty="0">
                <a:solidFill>
                  <a:schemeClr val="bg1"/>
                </a:solidFill>
              </a:rPr>
              <a:t>kleine </a:t>
            </a:r>
            <a:r>
              <a:rPr lang="nl-NL" sz="3200" dirty="0" smtClean="0">
                <a:solidFill>
                  <a:schemeClr val="bg1"/>
                </a:solidFill>
              </a:rPr>
              <a:t>eenheden)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/>
          <p:cNvGrpSpPr/>
          <p:nvPr/>
        </p:nvGrpSpPr>
        <p:grpSpPr>
          <a:xfrm>
            <a:off x="7675771" y="1364774"/>
            <a:ext cx="1412964" cy="971150"/>
            <a:chOff x="6876256" y="2148280"/>
            <a:chExt cx="2267744" cy="124797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946" y="2148280"/>
              <a:ext cx="840283" cy="8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kstvak 32"/>
            <p:cNvSpPr txBox="1"/>
            <p:nvPr/>
          </p:nvSpPr>
          <p:spPr>
            <a:xfrm>
              <a:off x="6876256" y="2921643"/>
              <a:ext cx="2267744" cy="4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QTI</a:t>
              </a:r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Exporteren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2375756" y="1657200"/>
            <a:ext cx="4392488" cy="458011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Wikiwijs export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</p:txBody>
      </p:sp>
      <p:grpSp>
        <p:nvGrpSpPr>
          <p:cNvPr id="31" name="Groep 30"/>
          <p:cNvGrpSpPr/>
          <p:nvPr/>
        </p:nvGrpSpPr>
        <p:grpSpPr>
          <a:xfrm>
            <a:off x="2570629" y="2305272"/>
            <a:ext cx="4021955" cy="3860032"/>
            <a:chOff x="2570629" y="2305272"/>
            <a:chExt cx="4021955" cy="3860032"/>
          </a:xfrm>
        </p:grpSpPr>
        <p:sp>
          <p:nvSpPr>
            <p:cNvPr id="17" name="Rechthoek 16"/>
            <p:cNvSpPr/>
            <p:nvPr/>
          </p:nvSpPr>
          <p:spPr>
            <a:xfrm>
              <a:off x="2570629" y="2305272"/>
              <a:ext cx="3987917" cy="3464323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Arrangement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2742122" y="2866860"/>
              <a:ext cx="3600400" cy="7819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/>
                <a:t>Hoofdstuk 1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2742122" y="3652296"/>
              <a:ext cx="3600400" cy="7772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Hoofdstuk</a:t>
              </a:r>
              <a:r>
                <a:rPr lang="en-US" dirty="0" smtClean="0"/>
                <a:t> 1.1</a:t>
              </a:r>
              <a:endParaRPr lang="nl-NL" dirty="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2749147" y="4437764"/>
              <a:ext cx="3600400" cy="12598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/>
                <a:t>Hoofdstuk </a:t>
              </a:r>
              <a:r>
                <a:rPr lang="nl-NL" dirty="0" smtClean="0"/>
                <a:t>2</a:t>
              </a:r>
              <a:endParaRPr lang="nl-NL" dirty="0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814130" y="5056576"/>
              <a:ext cx="3471624" cy="461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b="1" dirty="0">
                  <a:solidFill>
                    <a:schemeClr val="accent4">
                      <a:lumMod val="75000"/>
                    </a:schemeClr>
                  </a:solidFill>
                </a:rPr>
                <a:t>Toets</a:t>
              </a: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4996310" y="3738266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4974370" y="2954790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4996310" y="4545460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4996310" y="5135645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378" y="5819923"/>
              <a:ext cx="984206" cy="34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6558546" y="1274862"/>
            <a:ext cx="3055094" cy="1545659"/>
            <a:chOff x="6876256" y="2184652"/>
            <a:chExt cx="2267744" cy="96838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806" y="2184652"/>
              <a:ext cx="840283" cy="8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6876256" y="2921643"/>
              <a:ext cx="2267744" cy="23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IMS Content Package</a:t>
              </a:r>
              <a:endParaRPr lang="nl-NL" dirty="0"/>
            </a:p>
          </p:txBody>
        </p:sp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77" b="86047" l="957" r="98086">
                        <a14:foregroundMark x1="4785" y1="48837" x2="4785" y2="48837"/>
                        <a14:foregroundMark x1="1435" y1="46512" x2="1435" y2="46512"/>
                        <a14:foregroundMark x1="10526" y1="46512" x2="10526" y2="46512"/>
                        <a14:foregroundMark x1="18660" y1="58140" x2="18660" y2="58140"/>
                        <a14:foregroundMark x1="28708" y1="46512" x2="28708" y2="46512"/>
                        <a14:foregroundMark x1="37321" y1="46512" x2="37321" y2="46512"/>
                        <a14:foregroundMark x1="44976" y1="46512" x2="44976" y2="46512"/>
                        <a14:foregroundMark x1="52153" y1="51163" x2="52153" y2="51163"/>
                        <a14:foregroundMark x1="74163" y1="46512" x2="74163" y2="46512"/>
                        <a14:foregroundMark x1="79426" y1="67442" x2="79426" y2="67442"/>
                        <a14:foregroundMark x1="88038" y1="62791" x2="88038" y2="62791"/>
                        <a14:foregroundMark x1="93301" y1="60465" x2="93301" y2="60465"/>
                        <a14:foregroundMark x1="98086" y1="39535" x2="98086" y2="3953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764">
            <a:off x="6956677" y="3926882"/>
            <a:ext cx="1990725" cy="4095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r="32524"/>
          <a:stretch/>
        </p:blipFill>
        <p:spPr>
          <a:xfrm>
            <a:off x="6864398" y="5035236"/>
            <a:ext cx="2291461" cy="692254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9"/>
          <a:stretch/>
        </p:blipFill>
        <p:spPr bwMode="auto">
          <a:xfrm rot="887818">
            <a:off x="6957771" y="4556162"/>
            <a:ext cx="1932685" cy="49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209 L 0.0434 0.06243 C 0.04982 0.07492 0.05243 0.09295 0.05052 0.11076 C 0.04861 0.13087 0.04253 0.14636 0.03368 0.15607 L -0.00608 0.20486 " pathEditMode="relative" rAng="5866033" ptsTypes="FffFF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http://bookthatdj.com/wp-content/uploads/2014/01/dj1u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49644"/>
            <a:ext cx="95345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Importeren in ELO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</a:t>
            </a:r>
            <a:r>
              <a:rPr lang="nl-NL" dirty="0" err="1" smtClean="0"/>
              <a:t>Toetsmaker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420863" y="1744859"/>
            <a:ext cx="2016224" cy="1997833"/>
            <a:chOff x="420863" y="1744859"/>
            <a:chExt cx="2016224" cy="1997833"/>
          </a:xfrm>
        </p:grpSpPr>
        <p:grpSp>
          <p:nvGrpSpPr>
            <p:cNvPr id="63" name="Groep 62"/>
            <p:cNvGrpSpPr/>
            <p:nvPr/>
          </p:nvGrpSpPr>
          <p:grpSpPr>
            <a:xfrm>
              <a:off x="467545" y="1803806"/>
              <a:ext cx="1859460" cy="1938886"/>
              <a:chOff x="-4727020" y="1189484"/>
              <a:chExt cx="4392488" cy="4580111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4727020" y="1189484"/>
                <a:ext cx="4392488" cy="45801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</p:txBody>
          </p:sp>
          <p:grpSp>
            <p:nvGrpSpPr>
              <p:cNvPr id="65" name="Groep 64"/>
              <p:cNvGrpSpPr/>
              <p:nvPr/>
            </p:nvGrpSpPr>
            <p:grpSpPr>
              <a:xfrm>
                <a:off x="-4532147" y="1837556"/>
                <a:ext cx="3987917" cy="3464323"/>
                <a:chOff x="2570629" y="2305272"/>
                <a:chExt cx="3987917" cy="3464323"/>
              </a:xfrm>
            </p:grpSpPr>
            <p:sp>
              <p:nvSpPr>
                <p:cNvPr id="66" name="Rechthoek 65"/>
                <p:cNvSpPr/>
                <p:nvPr/>
              </p:nvSpPr>
              <p:spPr>
                <a:xfrm>
                  <a:off x="2570629" y="2305272"/>
                  <a:ext cx="3987917" cy="3464323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2742122" y="2866860"/>
                  <a:ext cx="3600400" cy="7819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2742122" y="3652296"/>
                  <a:ext cx="3600400" cy="77727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2749147" y="4437764"/>
                  <a:ext cx="3600400" cy="12598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70" name="Rechthoek 69"/>
                <p:cNvSpPr/>
                <p:nvPr/>
              </p:nvSpPr>
              <p:spPr>
                <a:xfrm>
                  <a:off x="2814130" y="5056576"/>
                  <a:ext cx="3471624" cy="4611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Rechthoek 74"/>
                <p:cNvSpPr/>
                <p:nvPr/>
              </p:nvSpPr>
              <p:spPr>
                <a:xfrm>
                  <a:off x="4996310" y="3738266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6" name="Rechthoek 75"/>
                <p:cNvSpPr/>
                <p:nvPr/>
              </p:nvSpPr>
              <p:spPr>
                <a:xfrm>
                  <a:off x="4974370" y="295479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7" name="Rechthoek 76"/>
                <p:cNvSpPr/>
                <p:nvPr/>
              </p:nvSpPr>
              <p:spPr>
                <a:xfrm>
                  <a:off x="4996310" y="454546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8" name="Rechthoek 77"/>
                <p:cNvSpPr/>
                <p:nvPr/>
              </p:nvSpPr>
              <p:spPr>
                <a:xfrm>
                  <a:off x="4996310" y="5135645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12" name="Tekstvak 111"/>
            <p:cNvSpPr txBox="1"/>
            <p:nvPr/>
          </p:nvSpPr>
          <p:spPr>
            <a:xfrm>
              <a:off x="420863" y="1744859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Export Les A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461940" y="3954986"/>
            <a:ext cx="2016224" cy="2013847"/>
            <a:chOff x="461940" y="3954986"/>
            <a:chExt cx="2016224" cy="2013847"/>
          </a:xfrm>
        </p:grpSpPr>
        <p:grpSp>
          <p:nvGrpSpPr>
            <p:cNvPr id="90" name="Groep 89"/>
            <p:cNvGrpSpPr/>
            <p:nvPr/>
          </p:nvGrpSpPr>
          <p:grpSpPr>
            <a:xfrm>
              <a:off x="492925" y="4029947"/>
              <a:ext cx="1859460" cy="1938886"/>
              <a:chOff x="-4727020" y="1189484"/>
              <a:chExt cx="4392488" cy="4580111"/>
            </a:xfrm>
          </p:grpSpPr>
          <p:sp>
            <p:nvSpPr>
              <p:cNvPr id="91" name="Rechthoek 90"/>
              <p:cNvSpPr/>
              <p:nvPr/>
            </p:nvSpPr>
            <p:spPr>
              <a:xfrm>
                <a:off x="-4727020" y="1189484"/>
                <a:ext cx="4392488" cy="45801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</p:txBody>
          </p:sp>
          <p:grpSp>
            <p:nvGrpSpPr>
              <p:cNvPr id="92" name="Groep 91"/>
              <p:cNvGrpSpPr/>
              <p:nvPr/>
            </p:nvGrpSpPr>
            <p:grpSpPr>
              <a:xfrm>
                <a:off x="-4532147" y="1837556"/>
                <a:ext cx="3987917" cy="3464323"/>
                <a:chOff x="2570629" y="2305272"/>
                <a:chExt cx="3987917" cy="3464323"/>
              </a:xfrm>
            </p:grpSpPr>
            <p:sp>
              <p:nvSpPr>
                <p:cNvPr id="93" name="Rechthoek 92"/>
                <p:cNvSpPr/>
                <p:nvPr/>
              </p:nvSpPr>
              <p:spPr>
                <a:xfrm>
                  <a:off x="2570629" y="2305272"/>
                  <a:ext cx="3987917" cy="3464323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94" name="Rechthoek 93"/>
                <p:cNvSpPr/>
                <p:nvPr/>
              </p:nvSpPr>
              <p:spPr>
                <a:xfrm>
                  <a:off x="2742122" y="2866860"/>
                  <a:ext cx="3600400" cy="7819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5" name="Rechthoek 94"/>
                <p:cNvSpPr/>
                <p:nvPr/>
              </p:nvSpPr>
              <p:spPr>
                <a:xfrm>
                  <a:off x="2742122" y="3652296"/>
                  <a:ext cx="3600400" cy="77727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6" name="Rechthoek 95"/>
                <p:cNvSpPr/>
                <p:nvPr/>
              </p:nvSpPr>
              <p:spPr>
                <a:xfrm>
                  <a:off x="2749147" y="4437764"/>
                  <a:ext cx="3600400" cy="12598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7" name="Rechthoek 96"/>
                <p:cNvSpPr/>
                <p:nvPr/>
              </p:nvSpPr>
              <p:spPr>
                <a:xfrm>
                  <a:off x="2814130" y="5056576"/>
                  <a:ext cx="3471624" cy="4611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8" name="Rechthoek 97"/>
                <p:cNvSpPr/>
                <p:nvPr/>
              </p:nvSpPr>
              <p:spPr>
                <a:xfrm>
                  <a:off x="4996310" y="3738266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9" name="Rechthoek 98"/>
                <p:cNvSpPr/>
                <p:nvPr/>
              </p:nvSpPr>
              <p:spPr>
                <a:xfrm>
                  <a:off x="4974370" y="295479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1" name="Rechthoek 100"/>
                <p:cNvSpPr/>
                <p:nvPr/>
              </p:nvSpPr>
              <p:spPr>
                <a:xfrm>
                  <a:off x="4996310" y="454546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3" name="Rechthoek 102"/>
                <p:cNvSpPr/>
                <p:nvPr/>
              </p:nvSpPr>
              <p:spPr>
                <a:xfrm>
                  <a:off x="4996310" y="5135645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11" name="Tekstvak 110"/>
            <p:cNvSpPr txBox="1"/>
            <p:nvPr/>
          </p:nvSpPr>
          <p:spPr>
            <a:xfrm>
              <a:off x="461940" y="395498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Export Les B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Rechthoek 99"/>
          <p:cNvSpPr/>
          <p:nvPr/>
        </p:nvSpPr>
        <p:spPr>
          <a:xfrm>
            <a:off x="5172058" y="1429423"/>
            <a:ext cx="2818959" cy="432048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5616498" y="1429423"/>
            <a:ext cx="20162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ELO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5606319" y="1798756"/>
            <a:ext cx="2016224" cy="3832270"/>
            <a:chOff x="5606319" y="1798756"/>
            <a:chExt cx="2016224" cy="3832270"/>
          </a:xfrm>
        </p:grpSpPr>
        <p:sp>
          <p:nvSpPr>
            <p:cNvPr id="114" name="Rechthoek 113"/>
            <p:cNvSpPr/>
            <p:nvPr/>
          </p:nvSpPr>
          <p:spPr>
            <a:xfrm>
              <a:off x="5758769" y="1798756"/>
              <a:ext cx="1714063" cy="38322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</p:txBody>
        </p:sp>
        <p:sp>
          <p:nvSpPr>
            <p:cNvPr id="115" name="Tekstvak 114"/>
            <p:cNvSpPr txBox="1"/>
            <p:nvPr/>
          </p:nvSpPr>
          <p:spPr>
            <a:xfrm>
              <a:off x="5606319" y="1798756"/>
              <a:ext cx="201622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Persoonlijke</a:t>
              </a:r>
              <a:r>
                <a:rPr lang="en-US" dirty="0" smtClean="0">
                  <a:solidFill>
                    <a:schemeClr val="bg1"/>
                  </a:solidFill>
                </a:rPr>
                <a:t> les X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5858007" y="4041044"/>
            <a:ext cx="1528089" cy="331871"/>
            <a:chOff x="5076056" y="2560193"/>
            <a:chExt cx="1528089" cy="331871"/>
          </a:xfrm>
        </p:grpSpPr>
        <p:sp>
          <p:nvSpPr>
            <p:cNvPr id="52" name="Rechthoek 51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57" name="Rechthoek 56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5858007" y="4421025"/>
            <a:ext cx="1528089" cy="534697"/>
            <a:chOff x="5076056" y="2973054"/>
            <a:chExt cx="1528089" cy="534697"/>
          </a:xfrm>
        </p:grpSpPr>
        <p:sp>
          <p:nvSpPr>
            <p:cNvPr id="71" name="Rechthoek 70"/>
            <p:cNvSpPr/>
            <p:nvPr/>
          </p:nvSpPr>
          <p:spPr>
            <a:xfrm>
              <a:off x="5076056" y="2973054"/>
              <a:ext cx="1528089" cy="534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2" name="Rechthoek 71"/>
            <p:cNvSpPr/>
            <p:nvPr/>
          </p:nvSpPr>
          <p:spPr>
            <a:xfrm>
              <a:off x="5103637" y="3235692"/>
              <a:ext cx="1473434" cy="1957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" name="Rechthoek 72"/>
            <p:cNvSpPr/>
            <p:nvPr/>
          </p:nvSpPr>
          <p:spPr>
            <a:xfrm>
              <a:off x="6029802" y="3018763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Rechthoek 73"/>
            <p:cNvSpPr/>
            <p:nvPr/>
          </p:nvSpPr>
          <p:spPr>
            <a:xfrm>
              <a:off x="6029802" y="3269251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9" name="Groep 78"/>
          <p:cNvGrpSpPr/>
          <p:nvPr/>
        </p:nvGrpSpPr>
        <p:grpSpPr>
          <a:xfrm>
            <a:off x="5858260" y="5007341"/>
            <a:ext cx="1528089" cy="534697"/>
            <a:chOff x="5076056" y="2973054"/>
            <a:chExt cx="1528089" cy="534697"/>
          </a:xfrm>
        </p:grpSpPr>
        <p:sp>
          <p:nvSpPr>
            <p:cNvPr id="80" name="Rechthoek 79"/>
            <p:cNvSpPr/>
            <p:nvPr/>
          </p:nvSpPr>
          <p:spPr>
            <a:xfrm>
              <a:off x="5076056" y="2973054"/>
              <a:ext cx="1528089" cy="534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1" name="Rechthoek 80"/>
            <p:cNvSpPr/>
            <p:nvPr/>
          </p:nvSpPr>
          <p:spPr>
            <a:xfrm>
              <a:off x="5103637" y="3235692"/>
              <a:ext cx="1473434" cy="1957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" name="Rechthoek 81"/>
            <p:cNvSpPr/>
            <p:nvPr/>
          </p:nvSpPr>
          <p:spPr>
            <a:xfrm>
              <a:off x="6029802" y="3018763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3" name="Rechthoek 82"/>
            <p:cNvSpPr/>
            <p:nvPr/>
          </p:nvSpPr>
          <p:spPr>
            <a:xfrm>
              <a:off x="6029802" y="3269251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84" name="Groep 83"/>
          <p:cNvGrpSpPr/>
          <p:nvPr/>
        </p:nvGrpSpPr>
        <p:grpSpPr>
          <a:xfrm>
            <a:off x="5855301" y="3279300"/>
            <a:ext cx="1528089" cy="331871"/>
            <a:chOff x="5076056" y="2560193"/>
            <a:chExt cx="1528089" cy="331871"/>
          </a:xfrm>
        </p:grpSpPr>
        <p:sp>
          <p:nvSpPr>
            <p:cNvPr id="85" name="Rechthoek 84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6" name="Rechthoek 85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87" name="Groep 86"/>
          <p:cNvGrpSpPr/>
          <p:nvPr/>
        </p:nvGrpSpPr>
        <p:grpSpPr>
          <a:xfrm>
            <a:off x="5850387" y="2906467"/>
            <a:ext cx="1528089" cy="331871"/>
            <a:chOff x="5076056" y="2560193"/>
            <a:chExt cx="1528089" cy="331871"/>
          </a:xfrm>
        </p:grpSpPr>
        <p:sp>
          <p:nvSpPr>
            <p:cNvPr id="88" name="Rechthoek 87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9" name="Rechthoek 88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2" name="Rechthoek 101"/>
          <p:cNvSpPr/>
          <p:nvPr/>
        </p:nvSpPr>
        <p:spPr>
          <a:xfrm>
            <a:off x="5858513" y="2535692"/>
            <a:ext cx="1528089" cy="331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dirty="0"/>
          </a:p>
        </p:txBody>
      </p:sp>
      <p:grpSp>
        <p:nvGrpSpPr>
          <p:cNvPr id="104" name="Groep 103"/>
          <p:cNvGrpSpPr/>
          <p:nvPr/>
        </p:nvGrpSpPr>
        <p:grpSpPr>
          <a:xfrm>
            <a:off x="5868144" y="2162593"/>
            <a:ext cx="1528089" cy="331871"/>
            <a:chOff x="5076056" y="2560193"/>
            <a:chExt cx="1528089" cy="331871"/>
          </a:xfrm>
        </p:grpSpPr>
        <p:sp>
          <p:nvSpPr>
            <p:cNvPr id="105" name="Rechthoek 104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6" name="Rechthoek 105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0" name="Rechthoek 109"/>
          <p:cNvSpPr/>
          <p:nvPr/>
        </p:nvSpPr>
        <p:spPr>
          <a:xfrm>
            <a:off x="5858513" y="3655275"/>
            <a:ext cx="1528089" cy="331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1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15538 -0.07754 C 0.18802 -0.09537 0.23681 -0.10486 0.2875 -0.10486 C 0.34549 -0.10486 0.39184 -0.09537 0.42448 -0.07754 L 0.58003 -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7222 0.05416 C 0.20885 0.06782 0.25868 0.06504 0.30764 0.04745 C 0.36424 0.02731 0.40608 -0.00324 0.43246 -0.03959 L 0.56215 -0.20162 " pathEditMode="relative" rAng="-900535" ptsTypes="F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0" grpId="0" animBg="1"/>
      <p:bldP spid="102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3203848" y="1757740"/>
            <a:ext cx="273630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Wat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 we </a:t>
            </a:r>
            <a:r>
              <a:rPr lang="en-US" sz="3200" dirty="0" err="1" smtClean="0"/>
              <a:t>bereikt</a:t>
            </a:r>
            <a:r>
              <a:rPr lang="en-US" sz="3200" dirty="0" smtClean="0"/>
              <a:t>?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8" name="Rechthoek 7"/>
          <p:cNvSpPr/>
          <p:nvPr/>
        </p:nvSpPr>
        <p:spPr>
          <a:xfrm>
            <a:off x="6968143" y="194201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X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766522" y="2223249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Wikiwijs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23528" y="194201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A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23528" y="31755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B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01305" y="45042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C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908848" y="4417213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Edurep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968143" y="3105348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Y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6944887" y="45042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Z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658510" y="1853917"/>
            <a:ext cx="20162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Kennisnet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766522" y="3352091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Wikiwijs </a:t>
            </a:r>
            <a:r>
              <a:rPr lang="en-US" dirty="0" err="1" smtClean="0"/>
              <a:t>Delen</a:t>
            </a:r>
            <a:endParaRPr lang="nl-NL" dirty="0"/>
          </a:p>
        </p:txBody>
      </p:sp>
      <p:sp>
        <p:nvSpPr>
          <p:cNvPr id="20" name="Gestreepte PIJL-RECHTS 19"/>
          <p:cNvSpPr/>
          <p:nvPr/>
        </p:nvSpPr>
        <p:spPr>
          <a:xfrm>
            <a:off x="2420169" y="3281842"/>
            <a:ext cx="648072" cy="903626"/>
          </a:xfrm>
          <a:prstGeom prst="striped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streepte PIJL-RECHTS 20"/>
          <p:cNvSpPr/>
          <p:nvPr/>
        </p:nvSpPr>
        <p:spPr>
          <a:xfrm>
            <a:off x="6084168" y="3358155"/>
            <a:ext cx="648072" cy="903626"/>
          </a:xfrm>
          <a:prstGeom prst="striped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25031" r="8920" b="19970"/>
          <a:stretch/>
        </p:blipFill>
        <p:spPr bwMode="auto">
          <a:xfrm>
            <a:off x="7067550" y="3514725"/>
            <a:ext cx="15240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9" y="2291612"/>
            <a:ext cx="1973387" cy="4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" y="2272004"/>
            <a:ext cx="1835949" cy="4492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5" y="3420382"/>
            <a:ext cx="1751290" cy="5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Open Infrastructuur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Route 1: via </a:t>
            </a:r>
            <a:r>
              <a:rPr lang="nl-NL" sz="3200" dirty="0" err="1" smtClean="0"/>
              <a:t>Wikiwijs</a:t>
            </a:r>
            <a:r>
              <a:rPr lang="nl-NL" sz="3200" dirty="0" smtClean="0"/>
              <a:t> Maken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555717" y="2636912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4695972" y="2636912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Wikiwijs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5312063" y="1837045"/>
            <a:ext cx="2012298" cy="1430077"/>
            <a:chOff x="5312063" y="1837045"/>
            <a:chExt cx="2012298" cy="14300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6" b="95318" l="22000" r="78000">
                          <a14:foregroundMark x1="48333" y1="25084" x2="48333" y2="25084"/>
                          <a14:foregroundMark x1="49333" y1="7023" x2="49333" y2="7023"/>
                          <a14:foregroundMark x1="45333" y1="19064" x2="45333" y2="19064"/>
                          <a14:foregroundMark x1="52667" y1="8696" x2="52667" y2="8696"/>
                          <a14:foregroundMark x1="47000" y1="14047" x2="47000" y2="14047"/>
                          <a14:foregroundMark x1="69667" y1="65886" x2="69667" y2="65886"/>
                          <a14:foregroundMark x1="52000" y1="24415" x2="52000" y2="24415"/>
                          <a14:backgroundMark x1="27000" y1="16054" x2="27000" y2="16054"/>
                          <a14:backgroundMark x1="59000" y1="81940" x2="59000" y2="81940"/>
                          <a14:backgroundMark x1="56000" y1="73244" x2="56000" y2="73244"/>
                          <a14:backgroundMark x1="55333" y1="66221" x2="55333" y2="66221"/>
                          <a14:backgroundMark x1="39000" y1="64214" x2="39000" y2="64214"/>
                          <a14:backgroundMark x1="35333" y1="78930" x2="35333" y2="78930"/>
                          <a14:backgroundMark x1="46333" y1="75920" x2="46333" y2="75920"/>
                          <a14:backgroundMark x1="38667" y1="68896" x2="38667" y2="688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83" y="1901013"/>
              <a:ext cx="1370678" cy="136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kstvak 53"/>
            <p:cNvSpPr txBox="1"/>
            <p:nvPr/>
          </p:nvSpPr>
          <p:spPr>
            <a:xfrm>
              <a:off x="5312063" y="1837045"/>
              <a:ext cx="1045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Content </a:t>
              </a:r>
            </a:p>
            <a:p>
              <a:pPr algn="ctr"/>
              <a:r>
                <a:rPr lang="en-US" sz="1200" dirty="0" smtClean="0"/>
                <a:t>+</a:t>
              </a:r>
            </a:p>
            <a:p>
              <a:pPr algn="ctr"/>
              <a:r>
                <a:rPr lang="en-US" sz="1200" dirty="0" smtClean="0"/>
                <a:t> fijnmazige metadata</a:t>
              </a:r>
              <a:endParaRPr lang="nl-NL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2000" l="15000" r="93750">
                        <a14:backgroundMark x1="24583" y1="20667" x2="24583" y2="20667"/>
                        <a14:backgroundMark x1="27500" y1="11000" x2="27500" y2="11000"/>
                        <a14:backgroundMark x1="80833" y1="22000" x2="80833" y2="22000"/>
                        <a14:backgroundMark x1="70417" y1="58667" x2="70417" y2="58667"/>
                        <a14:backgroundMark x1="35833" y1="78667" x2="35833" y2="78667"/>
                        <a14:backgroundMark x1="21667" y1="69000" x2="21667" y2="69000"/>
                        <a14:backgroundMark x1="67083" y1="86333" x2="67083" y2="86333"/>
                        <a14:backgroundMark x1="79167" y1="71333" x2="79167" y2="71333"/>
                        <a14:backgroundMark x1="56667" y1="55333" x2="56667" y2="55333"/>
                        <a14:backgroundMark x1="50417" y1="53333" x2="50417" y2="53333"/>
                        <a14:backgroundMark x1="81250" y1="57333" x2="81250" y2="57333"/>
                        <a14:backgroundMark x1="29583" y1="40333" x2="29583" y2="40333"/>
                        <a14:backgroundMark x1="23750" y1="86000" x2="23750" y2="86000"/>
                        <a14:backgroundMark x1="82083" y1="87333" x2="82083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53" y="1826794"/>
            <a:ext cx="1089806" cy="13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2627785" y="1716663"/>
            <a:ext cx="2736304" cy="1460309"/>
            <a:chOff x="2627785" y="1716663"/>
            <a:chExt cx="2736304" cy="1460309"/>
          </a:xfrm>
        </p:grpSpPr>
        <p:grpSp>
          <p:nvGrpSpPr>
            <p:cNvPr id="6" name="Groep 5"/>
            <p:cNvGrpSpPr/>
            <p:nvPr/>
          </p:nvGrpSpPr>
          <p:grpSpPr>
            <a:xfrm>
              <a:off x="2627785" y="2389063"/>
              <a:ext cx="2736304" cy="787909"/>
              <a:chOff x="2627785" y="2389063"/>
              <a:chExt cx="2736304" cy="787909"/>
            </a:xfrm>
          </p:grpSpPr>
          <p:cxnSp>
            <p:nvCxnSpPr>
              <p:cNvPr id="57" name="Rechte verbindingslijn met pijl 56"/>
              <p:cNvCxnSpPr/>
              <p:nvPr/>
            </p:nvCxnSpPr>
            <p:spPr>
              <a:xfrm flipH="1">
                <a:off x="3288763" y="2924944"/>
                <a:ext cx="1414347" cy="163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/>
              <p:cNvSpPr txBox="1"/>
              <p:nvPr/>
            </p:nvSpPr>
            <p:spPr>
              <a:xfrm>
                <a:off x="2627785" y="2389063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IMS CP Export met</a:t>
                </a:r>
              </a:p>
              <a:p>
                <a:pPr algn="ctr"/>
                <a:r>
                  <a:rPr lang="en-US" sz="1200" dirty="0" smtClean="0"/>
                  <a:t>fijnmazige metadata</a:t>
                </a:r>
                <a:endParaRPr lang="nl-NL" sz="1200" dirty="0"/>
              </a:p>
            </p:txBody>
          </p: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172" r="100000">
                            <a14:backgroundMark x1="16406" y1="5664" x2="16406" y2="5664"/>
                            <a14:backgroundMark x1="90039" y1="91602" x2="90039" y2="91602"/>
                            <a14:backgroundMark x1="83008" y1="81250" x2="83008" y2="81250"/>
                            <a14:backgroundMark x1="90430" y1="10742" x2="90430" y2="107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714" y="2818528"/>
                <a:ext cx="358444" cy="35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ep 15"/>
            <p:cNvGrpSpPr/>
            <p:nvPr/>
          </p:nvGrpSpPr>
          <p:grpSpPr>
            <a:xfrm>
              <a:off x="3582690" y="1716663"/>
              <a:ext cx="864096" cy="535880"/>
              <a:chOff x="6728916" y="1988840"/>
              <a:chExt cx="1587500" cy="936103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916" y="1988840"/>
                <a:ext cx="1587500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Rechte verbindingslijn met pijl 17"/>
              <p:cNvCxnSpPr/>
              <p:nvPr/>
            </p:nvCxnSpPr>
            <p:spPr>
              <a:xfrm flipV="1">
                <a:off x="6893618" y="2820653"/>
                <a:ext cx="95349" cy="1042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Route 2: de route via </a:t>
            </a:r>
            <a:r>
              <a:rPr lang="nl-NL" sz="3200" dirty="0" err="1" smtClean="0"/>
              <a:t>Edurep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4698256" y="3891814"/>
            <a:ext cx="1745952" cy="1613433"/>
            <a:chOff x="4698256" y="3891814"/>
            <a:chExt cx="1745952" cy="1613433"/>
          </a:xfrm>
        </p:grpSpPr>
        <p:sp>
          <p:nvSpPr>
            <p:cNvPr id="12" name="Tekstvak 11"/>
            <p:cNvSpPr txBox="1"/>
            <p:nvPr/>
          </p:nvSpPr>
          <p:spPr>
            <a:xfrm>
              <a:off x="4716016" y="3910849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URL van arrangement</a:t>
              </a:r>
              <a:endParaRPr lang="nl-NL" sz="1200" dirty="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4698256" y="4425127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Wikiwijs</a:t>
              </a:r>
              <a:r>
                <a:rPr lang="en-US" dirty="0"/>
                <a:t> </a:t>
              </a:r>
              <a:r>
                <a:rPr lang="en-US" dirty="0" err="1"/>
                <a:t>Delen</a:t>
              </a:r>
              <a:endParaRPr lang="nl-NL" dirty="0"/>
            </a:p>
          </p:txBody>
        </p:sp>
        <p:cxnSp>
          <p:nvCxnSpPr>
            <p:cNvPr id="27" name="Rechte verbindingslijn met pijl 26"/>
            <p:cNvCxnSpPr/>
            <p:nvPr/>
          </p:nvCxnSpPr>
          <p:spPr>
            <a:xfrm>
              <a:off x="5560068" y="3891814"/>
              <a:ext cx="0" cy="689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/>
          <p:cNvGrpSpPr/>
          <p:nvPr/>
        </p:nvGrpSpPr>
        <p:grpSpPr>
          <a:xfrm>
            <a:off x="4695972" y="1837045"/>
            <a:ext cx="2628389" cy="1879987"/>
            <a:chOff x="4695972" y="1837045"/>
            <a:chExt cx="2628389" cy="1879987"/>
          </a:xfrm>
        </p:grpSpPr>
        <p:sp>
          <p:nvSpPr>
            <p:cNvPr id="25" name="Rechthoek 24"/>
            <p:cNvSpPr/>
            <p:nvPr/>
          </p:nvSpPr>
          <p:spPr>
            <a:xfrm>
              <a:off x="4695972" y="2636912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Wikiwijs</a:t>
              </a:r>
              <a:r>
                <a:rPr lang="en-US" dirty="0"/>
                <a:t> </a:t>
              </a:r>
              <a:r>
                <a:rPr lang="en-US" dirty="0" err="1"/>
                <a:t>Maken</a:t>
              </a:r>
              <a:endParaRPr lang="nl-NL" dirty="0"/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5312063" y="1837045"/>
              <a:ext cx="2012298" cy="1430077"/>
              <a:chOff x="5312063" y="1837045"/>
              <a:chExt cx="2012298" cy="143007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676" b="95318" l="22000" r="78000">
                            <a14:foregroundMark x1="48333" y1="25084" x2="48333" y2="25084"/>
                            <a14:foregroundMark x1="49333" y1="7023" x2="49333" y2="7023"/>
                            <a14:foregroundMark x1="45333" y1="19064" x2="45333" y2="19064"/>
                            <a14:foregroundMark x1="52667" y1="8696" x2="52667" y2="8696"/>
                            <a14:foregroundMark x1="47000" y1="14047" x2="47000" y2="14047"/>
                            <a14:foregroundMark x1="69667" y1="65886" x2="69667" y2="65886"/>
                            <a14:foregroundMark x1="52000" y1="24415" x2="52000" y2="24415"/>
                            <a14:backgroundMark x1="27000" y1="16054" x2="27000" y2="16054"/>
                            <a14:backgroundMark x1="59000" y1="81940" x2="59000" y2="81940"/>
                            <a14:backgroundMark x1="56000" y1="73244" x2="56000" y2="73244"/>
                            <a14:backgroundMark x1="55333" y1="66221" x2="55333" y2="66221"/>
                            <a14:backgroundMark x1="39000" y1="64214" x2="39000" y2="64214"/>
                            <a14:backgroundMark x1="35333" y1="78930" x2="35333" y2="78930"/>
                            <a14:backgroundMark x1="46333" y1="75920" x2="46333" y2="75920"/>
                            <a14:backgroundMark x1="38667" y1="68896" x2="38667" y2="688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3683" y="1901013"/>
                <a:ext cx="1370678" cy="1366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kstvak 53"/>
              <p:cNvSpPr txBox="1"/>
              <p:nvPr/>
            </p:nvSpPr>
            <p:spPr>
              <a:xfrm>
                <a:off x="5312063" y="1837045"/>
                <a:ext cx="1045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</a:t>
                </a:r>
              </a:p>
              <a:p>
                <a:pPr algn="ctr"/>
                <a:r>
                  <a:rPr lang="en-US" sz="1200" dirty="0" smtClean="0"/>
                  <a:t>+</a:t>
                </a:r>
              </a:p>
              <a:p>
                <a:pPr algn="ctr"/>
                <a:r>
                  <a:rPr lang="en-US" sz="1200" dirty="0" smtClean="0"/>
                  <a:t> fijnmazige metadata</a:t>
                </a:r>
                <a:endParaRPr lang="nl-NL" sz="1200" dirty="0"/>
              </a:p>
            </p:txBody>
          </p:sp>
        </p:grpSp>
      </p:grpSp>
      <p:grpSp>
        <p:nvGrpSpPr>
          <p:cNvPr id="11" name="Groep 10"/>
          <p:cNvGrpSpPr/>
          <p:nvPr/>
        </p:nvGrpSpPr>
        <p:grpSpPr>
          <a:xfrm>
            <a:off x="6084168" y="3068960"/>
            <a:ext cx="2304256" cy="1800200"/>
            <a:chOff x="6084168" y="3068960"/>
            <a:chExt cx="2304256" cy="1800200"/>
          </a:xfrm>
        </p:grpSpPr>
        <p:cxnSp>
          <p:nvCxnSpPr>
            <p:cNvPr id="50" name="Rechte verbindingslijn met pijl 49"/>
            <p:cNvCxnSpPr/>
            <p:nvPr/>
          </p:nvCxnSpPr>
          <p:spPr>
            <a:xfrm flipH="1">
              <a:off x="6084168" y="3068960"/>
              <a:ext cx="554854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6357495" y="3818515"/>
              <a:ext cx="2030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Metadata</a:t>
              </a:r>
            </a:p>
            <a:p>
              <a:pPr algn="ctr"/>
              <a:r>
                <a:rPr lang="en-US" sz="1200" dirty="0" smtClean="0"/>
                <a:t>(van heel het arrangement)</a:t>
              </a:r>
              <a:endParaRPr lang="nl-NL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2000" l="15000" r="93750">
                        <a14:backgroundMark x1="24583" y1="20667" x2="24583" y2="20667"/>
                        <a14:backgroundMark x1="27500" y1="11000" x2="27500" y2="11000"/>
                        <a14:backgroundMark x1="80833" y1="22000" x2="80833" y2="22000"/>
                        <a14:backgroundMark x1="70417" y1="58667" x2="70417" y2="58667"/>
                        <a14:backgroundMark x1="35833" y1="78667" x2="35833" y2="78667"/>
                        <a14:backgroundMark x1="21667" y1="69000" x2="21667" y2="69000"/>
                        <a14:backgroundMark x1="67083" y1="86333" x2="67083" y2="86333"/>
                        <a14:backgroundMark x1="79167" y1="71333" x2="79167" y2="71333"/>
                        <a14:backgroundMark x1="56667" y1="55333" x2="56667" y2="55333"/>
                        <a14:backgroundMark x1="50417" y1="53333" x2="50417" y2="53333"/>
                        <a14:backgroundMark x1="81250" y1="57333" x2="81250" y2="57333"/>
                        <a14:backgroundMark x1="29583" y1="40333" x2="29583" y2="40333"/>
                        <a14:backgroundMark x1="23750" y1="86000" x2="23750" y2="86000"/>
                        <a14:backgroundMark x1="82083" y1="87333" x2="82083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53" y="1826794"/>
            <a:ext cx="1089806" cy="13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2627785" y="2389063"/>
            <a:ext cx="2736304" cy="787909"/>
            <a:chOff x="2627785" y="2389063"/>
            <a:chExt cx="2736304" cy="787909"/>
          </a:xfrm>
        </p:grpSpPr>
        <p:cxnSp>
          <p:nvCxnSpPr>
            <p:cNvPr id="57" name="Rechte verbindingslijn met pijl 56"/>
            <p:cNvCxnSpPr/>
            <p:nvPr/>
          </p:nvCxnSpPr>
          <p:spPr>
            <a:xfrm flipH="1">
              <a:off x="3288763" y="2924944"/>
              <a:ext cx="1414347" cy="163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vak 57"/>
            <p:cNvSpPr txBox="1"/>
            <p:nvPr/>
          </p:nvSpPr>
          <p:spPr>
            <a:xfrm>
              <a:off x="2627785" y="238906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IMS CP Export met</a:t>
              </a:r>
            </a:p>
            <a:p>
              <a:pPr algn="ctr"/>
              <a:r>
                <a:rPr lang="en-US" sz="1200" b="1" dirty="0" smtClean="0"/>
                <a:t>fijnmazige metadata</a:t>
              </a:r>
              <a:endParaRPr lang="nl-NL" sz="1200" b="1" dirty="0"/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714" y="2818528"/>
              <a:ext cx="358444" cy="35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15"/>
          <p:cNvGrpSpPr/>
          <p:nvPr/>
        </p:nvGrpSpPr>
        <p:grpSpPr>
          <a:xfrm>
            <a:off x="2195736" y="3774182"/>
            <a:ext cx="2160240" cy="724462"/>
            <a:chOff x="2195736" y="3774182"/>
            <a:chExt cx="2160240" cy="724462"/>
          </a:xfrm>
        </p:grpSpPr>
        <p:cxnSp>
          <p:nvCxnSpPr>
            <p:cNvPr id="31" name="Rechte verbindingslijn met pijl 30"/>
            <p:cNvCxnSpPr/>
            <p:nvPr/>
          </p:nvCxnSpPr>
          <p:spPr>
            <a:xfrm flipV="1">
              <a:off x="2316758" y="3774182"/>
              <a:ext cx="0" cy="724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vak 63"/>
            <p:cNvSpPr txBox="1"/>
            <p:nvPr/>
          </p:nvSpPr>
          <p:spPr>
            <a:xfrm>
              <a:off x="2463466" y="3778796"/>
              <a:ext cx="1892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Zoekresultaat:</a:t>
              </a:r>
            </a:p>
            <a:p>
              <a:r>
                <a:rPr lang="en-US" sz="1200" dirty="0" smtClean="0"/>
                <a:t>LOM records </a:t>
              </a:r>
            </a:p>
            <a:p>
              <a:r>
                <a:rPr lang="en-US" sz="1200" dirty="0" smtClean="0"/>
                <a:t>(die IMSCP URL’s bevatten)</a:t>
              </a:r>
              <a:endParaRPr lang="nl-NL" sz="1200" dirty="0"/>
            </a:p>
          </p:txBody>
        </p:sp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8594" y1="57031" x2="58594" y2="57031"/>
                          <a14:foregroundMark x1="24609" y1="14844" x2="24609" y2="14844"/>
                          <a14:foregroundMark x1="51172" y1="23047" x2="51172" y2="23047"/>
                          <a14:foregroundMark x1="75000" y1="26953" x2="75000" y2="26953"/>
                          <a14:foregroundMark x1="77344" y1="28906" x2="77344" y2="28906"/>
                          <a14:foregroundMark x1="82813" y1="30469" x2="82813" y2="30469"/>
                          <a14:foregroundMark x1="83203" y1="28906" x2="83203" y2="28906"/>
                          <a14:foregroundMark x1="89844" y1="32422" x2="89844" y2="32422"/>
                          <a14:foregroundMark x1="89453" y1="49219" x2="89453" y2="49219"/>
                          <a14:foregroundMark x1="89844" y1="60156" x2="89844" y2="60156"/>
                          <a14:foregroundMark x1="88281" y1="71484" x2="88281" y2="71484"/>
                          <a14:foregroundMark x1="89844" y1="85156" x2="89844" y2="85156"/>
                          <a14:foregroundMark x1="89063" y1="71094" x2="89063" y2="71094"/>
                          <a14:foregroundMark x1="89453" y1="25000" x2="89453" y2="25000"/>
                          <a14:foregroundMark x1="24219" y1="10938" x2="24219" y2="10938"/>
                          <a14:foregroundMark x1="16797" y1="11328" x2="16797" y2="11328"/>
                          <a14:foregroundMark x1="15234" y1="9375" x2="15234" y2="9375"/>
                          <a14:foregroundMark x1="14063" y1="7031" x2="14063" y2="7031"/>
                          <a14:foregroundMark x1="9375" y1="16406" x2="9375" y2="16406"/>
                          <a14:foregroundMark x1="10156" y1="24219" x2="10156" y2="24219"/>
                          <a14:foregroundMark x1="78906" y1="26953" x2="78906" y2="26953"/>
                          <a14:foregroundMark x1="87500" y1="33594" x2="87500" y2="33594"/>
                          <a14:foregroundMark x1="74609" y1="92969" x2="74609" y2="92969"/>
                          <a14:foregroundMark x1="34766" y1="78906" x2="34766" y2="78906"/>
                          <a14:foregroundMark x1="19922" y1="73828" x2="19922" y2="73828"/>
                          <a14:backgroundMark x1="80078" y1="7813" x2="80078" y2="7813"/>
                          <a14:backgroundMark x1="28906" y1="88672" x2="28906" y2="88672"/>
                          <a14:backgroundMark x1="3906" y1="29297" x2="3906" y2="29297"/>
                          <a14:backgroundMark x1="94922" y1="56250" x2="94922" y2="5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983732"/>
              <a:ext cx="299214" cy="29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ep 13"/>
          <p:cNvGrpSpPr/>
          <p:nvPr/>
        </p:nvGrpSpPr>
        <p:grpSpPr>
          <a:xfrm>
            <a:off x="1555717" y="4441494"/>
            <a:ext cx="3147393" cy="1080120"/>
            <a:chOff x="1555717" y="4441494"/>
            <a:chExt cx="3147393" cy="1080120"/>
          </a:xfrm>
        </p:grpSpPr>
        <p:sp>
          <p:nvSpPr>
            <p:cNvPr id="8" name="Rechthoek 7"/>
            <p:cNvSpPr/>
            <p:nvPr/>
          </p:nvSpPr>
          <p:spPr>
            <a:xfrm>
              <a:off x="1555717" y="4441494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Edurep</a:t>
              </a:r>
              <a:endParaRPr lang="nl-NL" dirty="0"/>
            </a:p>
          </p:txBody>
        </p:sp>
        <p:cxnSp>
          <p:nvCxnSpPr>
            <p:cNvPr id="29" name="Rechte verbindingslijn met pijl 28"/>
            <p:cNvCxnSpPr/>
            <p:nvPr/>
          </p:nvCxnSpPr>
          <p:spPr>
            <a:xfrm flipH="1">
              <a:off x="3288763" y="4708194"/>
              <a:ext cx="1414347" cy="163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3387895" y="4826687"/>
              <a:ext cx="1216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Metadata</a:t>
              </a:r>
              <a:endParaRPr lang="nl-NL" sz="1200" dirty="0"/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8594" y1="57031" x2="58594" y2="57031"/>
                          <a14:foregroundMark x1="24609" y1="14844" x2="24609" y2="14844"/>
                          <a14:foregroundMark x1="51172" y1="23047" x2="51172" y2="23047"/>
                          <a14:foregroundMark x1="75000" y1="26953" x2="75000" y2="26953"/>
                          <a14:foregroundMark x1="77344" y1="28906" x2="77344" y2="28906"/>
                          <a14:foregroundMark x1="82813" y1="30469" x2="82813" y2="30469"/>
                          <a14:foregroundMark x1="83203" y1="28906" x2="83203" y2="28906"/>
                          <a14:foregroundMark x1="89844" y1="32422" x2="89844" y2="32422"/>
                          <a14:foregroundMark x1="89453" y1="49219" x2="89453" y2="49219"/>
                          <a14:foregroundMark x1="89844" y1="60156" x2="89844" y2="60156"/>
                          <a14:foregroundMark x1="88281" y1="71484" x2="88281" y2="71484"/>
                          <a14:foregroundMark x1="89844" y1="85156" x2="89844" y2="85156"/>
                          <a14:foregroundMark x1="89063" y1="71094" x2="89063" y2="71094"/>
                          <a14:foregroundMark x1="89453" y1="25000" x2="89453" y2="25000"/>
                          <a14:foregroundMark x1="24219" y1="10938" x2="24219" y2="10938"/>
                          <a14:foregroundMark x1="16797" y1="11328" x2="16797" y2="11328"/>
                          <a14:foregroundMark x1="15234" y1="9375" x2="15234" y2="9375"/>
                          <a14:foregroundMark x1="14063" y1="7031" x2="14063" y2="7031"/>
                          <a14:foregroundMark x1="9375" y1="16406" x2="9375" y2="16406"/>
                          <a14:foregroundMark x1="10156" y1="24219" x2="10156" y2="24219"/>
                          <a14:foregroundMark x1="78906" y1="26953" x2="78906" y2="26953"/>
                          <a14:foregroundMark x1="87500" y1="33594" x2="87500" y2="33594"/>
                          <a14:foregroundMark x1="74609" y1="92969" x2="74609" y2="92969"/>
                          <a14:foregroundMark x1="34766" y1="78906" x2="34766" y2="78906"/>
                          <a14:foregroundMark x1="19922" y1="73828" x2="19922" y2="73828"/>
                          <a14:backgroundMark x1="80078" y1="7813" x2="80078" y2="7813"/>
                          <a14:backgroundMark x1="28906" y1="88672" x2="28906" y2="88672"/>
                          <a14:backgroundMark x1="3906" y1="29297" x2="3906" y2="29297"/>
                          <a14:backgroundMark x1="94922" y1="56250" x2="94922" y2="5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329" y="4574954"/>
              <a:ext cx="299214" cy="29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14"/>
          <p:cNvGrpSpPr/>
          <p:nvPr/>
        </p:nvGrpSpPr>
        <p:grpSpPr>
          <a:xfrm>
            <a:off x="730462" y="2636912"/>
            <a:ext cx="2553447" cy="2071282"/>
            <a:chOff x="730462" y="2636912"/>
            <a:chExt cx="2553447" cy="2071282"/>
          </a:xfrm>
        </p:grpSpPr>
        <p:sp>
          <p:nvSpPr>
            <p:cNvPr id="13" name="Rechthoek 12"/>
            <p:cNvSpPr/>
            <p:nvPr/>
          </p:nvSpPr>
          <p:spPr>
            <a:xfrm>
              <a:off x="1555717" y="2636912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ELO</a:t>
              </a:r>
              <a:endParaRPr lang="nl-NL" dirty="0"/>
            </a:p>
          </p:txBody>
        </p:sp>
        <p:cxnSp>
          <p:nvCxnSpPr>
            <p:cNvPr id="56" name="Rechte verbindingslijn met pijl 55"/>
            <p:cNvCxnSpPr/>
            <p:nvPr/>
          </p:nvCxnSpPr>
          <p:spPr>
            <a:xfrm>
              <a:off x="2123728" y="3983732"/>
              <a:ext cx="0" cy="724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kstvak 62"/>
            <p:cNvSpPr txBox="1"/>
            <p:nvPr/>
          </p:nvSpPr>
          <p:spPr>
            <a:xfrm>
              <a:off x="730462" y="3983732"/>
              <a:ext cx="1414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Zoekopdracht:</a:t>
              </a:r>
            </a:p>
            <a:p>
              <a:r>
                <a:rPr lang="en-US" sz="1200" dirty="0" smtClean="0"/>
                <a:t>Filter op IMSCP &amp;</a:t>
              </a:r>
            </a:p>
            <a:p>
              <a:r>
                <a:rPr lang="en-US" sz="1200" dirty="0" smtClean="0"/>
                <a:t>Overige metadata</a:t>
              </a:r>
              <a:endParaRPr lang="nl-NL" sz="12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667" b="80000" l="14667" r="84667">
                          <a14:foregroundMark x1="23333" y1="50667" x2="23333" y2="50667"/>
                          <a14:foregroundMark x1="19333" y1="41333" x2="19333" y2="41333"/>
                          <a14:foregroundMark x1="21333" y1="36000" x2="21333" y2="36000"/>
                          <a14:foregroundMark x1="51333" y1="56000" x2="51333" y2="56000"/>
                          <a14:foregroundMark x1="31333" y1="61333" x2="31333" y2="61333"/>
                          <a14:foregroundMark x1="26000" y1="58000" x2="26000" y2="58000"/>
                          <a14:foregroundMark x1="54667" y1="48667" x2="54667" y2="48667"/>
                          <a14:foregroundMark x1="55333" y1="45333" x2="55333" y2="45333"/>
                          <a14:foregroundMark x1="23333" y1="55333" x2="23333" y2="55333"/>
                          <a14:foregroundMark x1="21333" y1="52667" x2="21333" y2="52667"/>
                          <a14:foregroundMark x1="20000" y1="48667" x2="20000" y2="48667"/>
                          <a14:foregroundMark x1="20000" y1="46000" x2="20000" y2="46000"/>
                          <a14:foregroundMark x1="31333" y1="26667" x2="31333" y2="26667"/>
                          <a14:backgroundMark x1="38000" y1="42667" x2="38000" y2="42667"/>
                          <a14:backgroundMark x1="71333" y1="34667" x2="71333" y2="34667"/>
                          <a14:backgroundMark x1="24667" y1="25333" x2="24667" y2="25333"/>
                          <a14:backgroundMark x1="23333" y1="66000" x2="23333" y2="66000"/>
                          <a14:backgroundMark x1="30667" y1="49333" x2="30667" y2="49333"/>
                          <a14:backgroundMark x1="36667" y1="49333" x2="36667" y2="49333"/>
                          <a14:backgroundMark x1="41333" y1="40000" x2="41333" y2="40000"/>
                          <a14:backgroundMark x1="50667" y1="70667" x2="50667" y2="70667"/>
                          <a14:backgroundMark x1="39333" y1="68667" x2="39333" y2="68667"/>
                          <a14:backgroundMark x1="79333" y1="78667" x2="79333" y2="7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27" y="4165943"/>
              <a:ext cx="36004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" y="54868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ennisnet_Template_Algemeen&amp;VO">
  <a:themeElements>
    <a:clrScheme name="Kennis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FF"/>
      </a:hlink>
      <a:folHlink>
        <a:srgbClr val="0099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Fase xmlns="19ffbae0-4672-4bf2-9512-740fceb79978">2</Fa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document" ma:contentTypeID="0x010100DA2A8D3496D4BC46B45A45885C1A91EB0400F3D8D93C7314464F888B64AFB36216AB" ma:contentTypeVersion="3" ma:contentTypeDescription="" ma:contentTypeScope="" ma:versionID="2a0a30602be859ebd212caacd0c0b081">
  <xsd:schema xmlns:xsd="http://www.w3.org/2001/XMLSchema" xmlns:p="http://schemas.microsoft.com/office/2006/metadata/properties" xmlns:ns3="19ffbae0-4672-4bf2-9512-740fceb79978" targetNamespace="http://schemas.microsoft.com/office/2006/metadata/properties" ma:root="true" ma:fieldsID="344a782199399c8e7a4cbf5f130b05fa" ns3:_="">
    <xsd:import namespace="19ffbae0-4672-4bf2-9512-740fceb79978"/>
    <xsd:element name="properties">
      <xsd:complexType>
        <xsd:sequence>
          <xsd:element name="documentManagement">
            <xsd:complexType>
              <xsd:all>
                <xsd:element ref="ns3:Fas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9ffbae0-4672-4bf2-9512-740fceb79978" elementFormDefault="qualified">
    <xsd:import namespace="http://schemas.microsoft.com/office/2006/documentManagement/types"/>
    <xsd:element name="Fase" ma:index="9" nillable="true" ma:displayName="Fase" ma:list="{88906C0C-AFA1-4578-A25A-728D9E161F86}" ma:internalName="Fa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8732569-0A2E-4C15-84C1-B98836C4E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D0CF53-51E3-46C2-8D0D-293CB44C537C}">
  <ds:schemaRefs>
    <ds:schemaRef ds:uri="http://schemas.microsoft.com/office/2006/documentManagement/types"/>
    <ds:schemaRef ds:uri="http://purl.org/dc/dcmitype/"/>
    <ds:schemaRef ds:uri="http://purl.org/dc/elements/1.1/"/>
    <ds:schemaRef ds:uri="19ffbae0-4672-4bf2-9512-740fceb7997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71FB6E-E40E-4077-95C3-78D0A7837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fbae0-4672-4bf2-9512-740fceb799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9459</TotalTime>
  <Words>429</Words>
  <Application>Microsoft Office PowerPoint</Application>
  <PresentationFormat>Diavoorstelling (4:3)</PresentationFormat>
  <Paragraphs>242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Kennisnet_Template_Algemeen&amp;VO</vt:lpstr>
      <vt:lpstr>Wikiwijs Maken materiaal in ELO’s</vt:lpstr>
      <vt:lpstr>      Wikiwijs Maken</vt:lpstr>
      <vt:lpstr>Maken &amp; remixen  (van leermateriaal in kleine eenheden)</vt:lpstr>
      <vt:lpstr>      Exporteren</vt:lpstr>
      <vt:lpstr>      Importeren in ELO</vt:lpstr>
      <vt:lpstr>Wat hebben we bereikt?</vt:lpstr>
      <vt:lpstr>Open Infrastructuur</vt:lpstr>
      <vt:lpstr>    Route 1: via Wikiwijs Maken</vt:lpstr>
      <vt:lpstr>    Route 2: de route via Edurep</vt:lpstr>
      <vt:lpstr>Afgelopen zomer</vt:lpstr>
      <vt:lpstr>Bulk import VO-Content materiaal</vt:lpstr>
      <vt:lpstr>VO-Content materiaal</vt:lpstr>
      <vt:lpstr>Ontwikkelingen ELO’s</vt:lpstr>
      <vt:lpstr>Nieuwe ontwikkeling: E-Klassen</vt:lpstr>
      <vt:lpstr>E-Klassen (ItsAcademy)</vt:lpstr>
      <vt:lpstr>Resultaat in ItsLearning</vt:lpstr>
      <vt:lpstr>ItsLearning</vt:lpstr>
      <vt:lpstr>ItsLearning</vt:lpstr>
      <vt:lpstr>Resultaat in PulseOn</vt:lpstr>
      <vt:lpstr>PulseOn</vt:lpstr>
      <vt:lpstr>PulseOn</vt:lpstr>
      <vt:lpstr>PulseOn</vt:lpstr>
      <vt:lpstr>PulseOn</vt:lpstr>
      <vt:lpstr>PulseOn</vt:lpstr>
      <vt:lpstr>Vragen?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Pieter</dc:title>
  <dc:creator>P.Bruring@kennisnet.nl</dc:creator>
  <cp:lastModifiedBy>Pieter Bruring</cp:lastModifiedBy>
  <cp:revision>390</cp:revision>
  <dcterms:created xsi:type="dcterms:W3CDTF">2011-05-18T07:39:34Z</dcterms:created>
  <dcterms:modified xsi:type="dcterms:W3CDTF">2014-09-18T08:41:45Z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0x010100DA2A8D3496D4BC46B45A45885C1A91EB0400F3D8D93C7314464F888B64AFB36216AB</vt:lpwstr>
  </property>
  <property fmtid="{D5CDD505-2E9C-101B-9397-08002B2CF9AE}" pid="3" name="KN-Categorie">
    <vt:lpwstr>Algemeen</vt:lpwstr>
  </property>
  <property fmtid="{D5CDD505-2E9C-101B-9397-08002B2CF9AE}" pid="4" name="KN-Hoofdcategorie">
    <vt:lpwstr>Algemeen</vt:lpwstr>
  </property>
</Properties>
</file>